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256" r:id="rId2"/>
    <p:sldId id="257" r:id="rId3"/>
    <p:sldId id="260" r:id="rId4"/>
    <p:sldId id="258" r:id="rId5"/>
    <p:sldId id="259" r:id="rId6"/>
    <p:sldId id="265" r:id="rId7"/>
    <p:sldId id="261" r:id="rId8"/>
    <p:sldId id="267" r:id="rId9"/>
    <p:sldId id="266" r:id="rId10"/>
    <p:sldId id="269" r:id="rId11"/>
    <p:sldId id="270" r:id="rId12"/>
    <p:sldId id="268" r:id="rId13"/>
    <p:sldId id="264" r:id="rId14"/>
    <p:sldId id="272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3399"/>
    <a:srgbClr val="336600"/>
    <a:srgbClr val="660066"/>
    <a:srgbClr val="6E94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185" autoAdjust="0"/>
  </p:normalViewPr>
  <p:slideViewPr>
    <p:cSldViewPr>
      <p:cViewPr varScale="1">
        <p:scale>
          <a:sx n="61" d="100"/>
          <a:sy n="61" d="100"/>
        </p:scale>
        <p:origin x="1434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7282F-3454-45F9-BB33-F8CC902ADBF4}" type="datetimeFigureOut">
              <a:rPr lang="it-IT" smtClean="0"/>
              <a:t>05/09/2018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27970-5F56-416A-A060-5D2439717B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1958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2969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fld id="{68751D10-BC21-451E-A746-0077E3646C2F}" type="slidenum">
              <a:rPr lang="it-IT" altLang="it-IT">
                <a:latin typeface="Calibri" pitchFamily="34" charset="0"/>
              </a:rPr>
              <a:pPr/>
              <a:t>14</a:t>
            </a:fld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61557-6D6C-4148-8FCA-BFD9230AA132}" type="datetimeFigureOut">
              <a:rPr lang="it-IT" smtClean="0"/>
              <a:pPr/>
              <a:t>05/09/2018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309-1D9D-4027-9AB3-D8BF9F115E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61557-6D6C-4148-8FCA-BFD9230AA132}" type="datetimeFigureOut">
              <a:rPr lang="it-IT" smtClean="0"/>
              <a:pPr/>
              <a:t>05/09/2018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309-1D9D-4027-9AB3-D8BF9F115E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61557-6D6C-4148-8FCA-BFD9230AA132}" type="datetimeFigureOut">
              <a:rPr lang="it-IT" smtClean="0"/>
              <a:pPr/>
              <a:t>05/09/2018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309-1D9D-4027-9AB3-D8BF9F115E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61557-6D6C-4148-8FCA-BFD9230AA132}" type="datetimeFigureOut">
              <a:rPr lang="it-IT" smtClean="0"/>
              <a:pPr/>
              <a:t>05/09/2018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309-1D9D-4027-9AB3-D8BF9F115E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61557-6D6C-4148-8FCA-BFD9230AA132}" type="datetimeFigureOut">
              <a:rPr lang="it-IT" smtClean="0"/>
              <a:pPr/>
              <a:t>05/09/2018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309-1D9D-4027-9AB3-D8BF9F115E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61557-6D6C-4148-8FCA-BFD9230AA132}" type="datetimeFigureOut">
              <a:rPr lang="it-IT" smtClean="0"/>
              <a:pPr/>
              <a:t>05/09/2018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309-1D9D-4027-9AB3-D8BF9F115E1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61557-6D6C-4148-8FCA-BFD9230AA132}" type="datetimeFigureOut">
              <a:rPr lang="it-IT" smtClean="0"/>
              <a:pPr/>
              <a:t>05/09/2018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309-1D9D-4027-9AB3-D8BF9F115E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61557-6D6C-4148-8FCA-BFD9230AA132}" type="datetimeFigureOut">
              <a:rPr lang="it-IT" smtClean="0"/>
              <a:pPr/>
              <a:t>05/09/2018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309-1D9D-4027-9AB3-D8BF9F115E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61557-6D6C-4148-8FCA-BFD9230AA132}" type="datetimeFigureOut">
              <a:rPr lang="it-IT" smtClean="0"/>
              <a:pPr/>
              <a:t>05/09/2018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309-1D9D-4027-9AB3-D8BF9F115E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61557-6D6C-4148-8FCA-BFD9230AA132}" type="datetimeFigureOut">
              <a:rPr lang="it-IT" smtClean="0"/>
              <a:pPr/>
              <a:t>05/09/2018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CF90309-1D9D-4027-9AB3-D8BF9F115E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61557-6D6C-4148-8FCA-BFD9230AA132}" type="datetimeFigureOut">
              <a:rPr lang="it-IT" smtClean="0"/>
              <a:pPr/>
              <a:t>05/09/2018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0309-1D9D-4027-9AB3-D8BF9F115E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0861557-6D6C-4148-8FCA-BFD9230AA132}" type="datetimeFigureOut">
              <a:rPr lang="it-IT" smtClean="0"/>
              <a:pPr/>
              <a:t>05/09/2018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CF90309-1D9D-4027-9AB3-D8BF9F115E1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google.it/url?sa=i&amp;rct=j&amp;q=&amp;esrc=s&amp;source=images&amp;cd=&amp;cad=rja&amp;uact=8&amp;ved=0ahUKEwiU1duOobrRAhXECBoKHXH1BsgQjRwIBw&amp;url=http://www.centrostudididasco.it/portfolio-item/liceo-scienze-umane/&amp;psig=AFQjCNGY3khtez4fzePXfr2wPAPCdLYxPQ&amp;ust=1484229782457812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 rot="19236073">
            <a:off x="482965" y="1048072"/>
            <a:ext cx="7772400" cy="1470025"/>
          </a:xfrm>
        </p:spPr>
        <p:txBody>
          <a:bodyPr>
            <a:normAutofit/>
          </a:bodyPr>
          <a:lstStyle/>
          <a:p>
            <a:r>
              <a:rPr lang="it-IT" sz="2800" dirty="0">
                <a:latin typeface="Comic Sans MS" panose="030F0702030302020204" pitchFamily="66" charset="0"/>
              </a:rPr>
              <a:t>Istituto Magistrale Camillo  </a:t>
            </a:r>
            <a:r>
              <a:rPr lang="it-IT" sz="2800" dirty="0" err="1">
                <a:latin typeface="Comic Sans MS" panose="030F0702030302020204" pitchFamily="66" charset="0"/>
              </a:rPr>
              <a:t>Finocchiaro</a:t>
            </a:r>
            <a:r>
              <a:rPr lang="it-IT" sz="2800" dirty="0">
                <a:latin typeface="Comic Sans MS" panose="030F0702030302020204" pitchFamily="66" charset="0"/>
              </a:rPr>
              <a:t> Aprile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5229200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it-IT" sz="2000" dirty="0">
                <a:latin typeface="Comic Sans MS" panose="030F0702030302020204" pitchFamily="66" charset="0"/>
              </a:rPr>
              <a:t>Via </a:t>
            </a:r>
            <a:r>
              <a:rPr lang="it-IT" sz="2000" dirty="0" err="1">
                <a:latin typeface="Comic Sans MS" panose="030F0702030302020204" pitchFamily="66" charset="0"/>
              </a:rPr>
              <a:t>Cilea</a:t>
            </a:r>
            <a:r>
              <a:rPr lang="it-IT" sz="2000" dirty="0">
                <a:latin typeface="Comic Sans MS" panose="030F0702030302020204" pitchFamily="66" charset="0"/>
              </a:rPr>
              <a:t> n.56 – 90144 Palermo</a:t>
            </a:r>
          </a:p>
          <a:p>
            <a:pPr algn="l"/>
            <a:r>
              <a:rPr lang="it-IT" sz="2000" dirty="0">
                <a:latin typeface="Comic Sans MS" panose="030F0702030302020204" pitchFamily="66" charset="0"/>
              </a:rPr>
              <a:t>Tel 091.343509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492896"/>
            <a:ext cx="1944216" cy="1944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Shadows - Lindsey Stirling (Original Song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508518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shred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7 -0.13102 C 0.06406 -0.13102 0.12013 -0.075 0.12013 -0.00602 C 0.12013 0.06297 0.06406 0.11898 -0.00487 0.11898 C -0.07379 0.11898 -0.12987 0.06297 -0.12987 -0.00602 C -0.12987 -0.075 -0.07379 -0.13102 -0.00487 -0.13102 Z " pathEditMode="relative" rAng="0" ptsTypes="fffff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dirty="0"/>
            </a:br>
            <a:r>
              <a:rPr lang="en-US" dirty="0">
                <a:latin typeface="Comic Sans MS" panose="030F0702030302020204" pitchFamily="66" charset="0"/>
              </a:rPr>
              <a:t>SCHOOL-WORK COURSES</a:t>
            </a:r>
            <a:br>
              <a:rPr lang="it-IT" dirty="0">
                <a:latin typeface="Comic Sans MS" panose="030F0702030302020204" pitchFamily="66" charset="0"/>
              </a:rPr>
            </a:br>
            <a:endParaRPr lang="it-IT" b="1" dirty="0">
              <a:latin typeface="Comic Sans MS" pitchFamily="66" charset="0"/>
            </a:endParaRPr>
          </a:p>
        </p:txBody>
      </p:sp>
      <p:pic>
        <p:nvPicPr>
          <p:cNvPr id="5124" name="Picture 4" descr="https://scontent-mxp1-1.xx.fbcdn.net/v/t35.0-12/22643129_1637565296301193_798586117_o.jpg?oh=37220333ae4a18cbd6d02b14c469a19a&amp;oe=59E9D16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81514"/>
            <a:ext cx="5023204" cy="265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content-mxp1-1.xx.fbcdn.net/v/t35.0-12/22563734_1637565302967859_1851146493_o.jpg?oh=7f3e13930a9efc8c06560890f0ba27fa&amp;oe=59E989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76048"/>
            <a:ext cx="5076056" cy="342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content-mxp1-1.xx.fbcdn.net/v/t35.0-12/22643267_2037237393178222_1890842955_o.jpg?oh=30cddbd38e151d71a845ecfba52adfdd&amp;oe=59E9B5C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205" y="1102223"/>
            <a:ext cx="4120795" cy="262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60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tente\Desktop\CI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82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3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4" y="714"/>
            <a:ext cx="3214762" cy="278021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762" y="4149079"/>
            <a:ext cx="4936237" cy="274014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4" y="2780928"/>
            <a:ext cx="5519018" cy="200782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9159"/>
            <a:ext cx="4391472" cy="212884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0"/>
            <a:ext cx="3635896" cy="414907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-31224"/>
            <a:ext cx="3068960" cy="310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45544"/>
      </p:ext>
    </p:extLst>
  </p:cSld>
  <p:clrMapOvr>
    <a:masterClrMapping/>
  </p:clrMapOvr>
  <p:transition spd="slow" advClick="0" advTm="4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5979018_1894019264166703_62297476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3836095" cy="2492896"/>
          </a:xfrm>
          <a:prstGeom prst="rect">
            <a:avLst/>
          </a:prstGeom>
        </p:spPr>
      </p:pic>
      <p:pic>
        <p:nvPicPr>
          <p:cNvPr id="4" name="Immagine 3" descr="15978783_1894016980833598_128333563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92896"/>
            <a:ext cx="1835696" cy="4365104"/>
          </a:xfrm>
          <a:prstGeom prst="rect">
            <a:avLst/>
          </a:prstGeom>
        </p:spPr>
      </p:pic>
      <p:pic>
        <p:nvPicPr>
          <p:cNvPr id="5" name="Immagine 4" descr="15967707_10208424168617919_1612474713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4193704"/>
            <a:ext cx="3568658" cy="2664296"/>
          </a:xfrm>
          <a:prstGeom prst="rect">
            <a:avLst/>
          </a:prstGeom>
        </p:spPr>
      </p:pic>
      <p:pic>
        <p:nvPicPr>
          <p:cNvPr id="6" name="Immagine 5" descr="15875492_10208424182818274_849043473516574806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3982226"/>
            <a:ext cx="3923928" cy="2875774"/>
          </a:xfrm>
          <a:prstGeom prst="rect">
            <a:avLst/>
          </a:prstGeom>
        </p:spPr>
      </p:pic>
      <p:pic>
        <p:nvPicPr>
          <p:cNvPr id="7" name="Immagine 6" descr="15994778_10208424183138282_2327051278280512345_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63688" y="2420889"/>
            <a:ext cx="3528392" cy="1944216"/>
          </a:xfrm>
          <a:prstGeom prst="rect">
            <a:avLst/>
          </a:prstGeom>
        </p:spPr>
      </p:pic>
      <p:pic>
        <p:nvPicPr>
          <p:cNvPr id="8" name="Immagine 7" descr="15451269_1879013525667277_272592507_n[1]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27884" y="260648"/>
            <a:ext cx="2448272" cy="2420888"/>
          </a:xfrm>
          <a:prstGeom prst="rect">
            <a:avLst/>
          </a:prstGeom>
        </p:spPr>
      </p:pic>
      <p:pic>
        <p:nvPicPr>
          <p:cNvPr id="1028" name="Picture 4" descr="L'immagine può contenere: 2 persone, persone che camminano, folla e spazio all'apert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37929"/>
            <a:ext cx="3347864" cy="2420888"/>
          </a:xfrm>
          <a:prstGeom prst="rect">
            <a:avLst/>
          </a:prstGeom>
          <a:noFill/>
        </p:spPr>
      </p:pic>
      <p:pic>
        <p:nvPicPr>
          <p:cNvPr id="2050" name="Picture 2" descr="https://scontent-mxp1-1.xx.fbcdn.net/v/t35.0-12/22561376_1688212914553487_949735736_o.jpg?oh=4b7ca0337aa1b84d67b40e964a6e92b0&amp;oe=59E9C2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50433"/>
            <a:ext cx="3897069" cy="198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0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 rot="19140000">
            <a:off x="784225" y="1576388"/>
            <a:ext cx="5213350" cy="108902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4000"/>
              <a:t>Work – </a:t>
            </a:r>
            <a:r>
              <a:rPr lang="it-IT" sz="4000" err="1"/>
              <a:t>school</a:t>
            </a:r>
            <a:r>
              <a:rPr lang="it-IT" sz="4000"/>
              <a:t> path</a:t>
            </a:r>
          </a:p>
        </p:txBody>
      </p:sp>
      <p:sp>
        <p:nvSpPr>
          <p:cNvPr id="28674" name="Sottotitolo 3"/>
          <p:cNvSpPr>
            <a:spLocks noGrp="1"/>
          </p:cNvSpPr>
          <p:nvPr>
            <p:ph idx="1"/>
          </p:nvPr>
        </p:nvSpPr>
        <p:spPr>
          <a:xfrm>
            <a:off x="4749800" y="2619375"/>
            <a:ext cx="3806825" cy="3324225"/>
          </a:xfrm>
        </p:spPr>
        <p:txBody>
          <a:bodyPr/>
          <a:lstStyle/>
          <a:p>
            <a:pPr eaLnBrk="1" hangingPunct="1"/>
            <a:r>
              <a:rPr lang="it-IT" altLang="it-IT"/>
              <a:t>Working with </a:t>
            </a:r>
            <a:r>
              <a:rPr lang="it-IT" altLang="it-IT">
                <a:solidFill>
                  <a:srgbClr val="C00000"/>
                </a:solidFill>
              </a:rPr>
              <a:t>FAI</a:t>
            </a:r>
            <a:endParaRPr lang="it-IT" altLang="it-IT"/>
          </a:p>
        </p:txBody>
      </p:sp>
      <p:sp>
        <p:nvSpPr>
          <p:cNvPr id="28675" name="Segnaposto testo 4"/>
          <p:cNvSpPr>
            <a:spLocks noGrp="1"/>
          </p:cNvSpPr>
          <p:nvPr>
            <p:ph type="body" sz="half" idx="2"/>
          </p:nvPr>
        </p:nvSpPr>
        <p:spPr>
          <a:xfrm rot="19140000">
            <a:off x="1298575" y="2252663"/>
            <a:ext cx="5794375" cy="623887"/>
          </a:xfrm>
        </p:spPr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28676" name="Picture 2" descr="https://scontent-mxp1-1.xx.fbcdn.net/v/t1.0-1/p200x200/1426379_235304906637961_506647828_n.jpg?oh=7d7b5fa09ad91c92e3ab9cc5cff63b85&amp;oe=5AA6DF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2131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22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263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530350"/>
            <a:ext cx="3995737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2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-12700"/>
            <a:ext cx="3748088" cy="499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0"/>
            <a:ext cx="5364162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38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8" y="115888"/>
            <a:ext cx="4824412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29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8913"/>
            <a:ext cx="63373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93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AutoShape 2" descr="blob:https://web.whatsapp.com/c7a036fc-3743-415a-a759-ae7f6448a6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34818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620713"/>
            <a:ext cx="3835400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4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b="1" dirty="0"/>
            </a:br>
            <a:r>
              <a:rPr lang="en-US" b="1" dirty="0">
                <a:latin typeface="Comic Sans MS" panose="030F0702030302020204" pitchFamily="66" charset="0"/>
              </a:rPr>
              <a:t>OUR SCHOOL OFFERS TWO COURSES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br>
              <a:rPr lang="it-IT" dirty="0"/>
            </a:br>
            <a:endParaRPr lang="it-IT" b="1" dirty="0">
              <a:latin typeface="Comic Sans MS" panose="030F0702030302020204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4625609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Comic Sans MS" panose="030F0702030302020204" pitchFamily="66" charset="0"/>
              </a:rPr>
              <a:t>The High School of Human Sciences </a:t>
            </a:r>
            <a:endParaRPr lang="it-IT" sz="1800" dirty="0">
              <a:latin typeface="Comic Sans MS" panose="030F0702030302020204" pitchFamily="66" charset="0"/>
            </a:endParaRPr>
          </a:p>
          <a:p>
            <a:r>
              <a:rPr lang="en-US" sz="1800" dirty="0">
                <a:latin typeface="Comic Sans MS" panose="030F0702030302020204" pitchFamily="66" charset="0"/>
              </a:rPr>
              <a:t>The  High School of Human Sciences with Social Economic specialization. </a:t>
            </a:r>
            <a:endParaRPr lang="it-IT" sz="1800" dirty="0">
              <a:latin typeface="Comic Sans MS" panose="030F0702030302020204" pitchFamily="66" charset="0"/>
            </a:endParaRPr>
          </a:p>
          <a:p>
            <a:r>
              <a:rPr lang="en-US" sz="1800" dirty="0">
                <a:latin typeface="Comic Sans MS" panose="030F0702030302020204" pitchFamily="66" charset="0"/>
              </a:rPr>
              <a:t>both are a five year course, aiming to acquire skills related to:</a:t>
            </a:r>
            <a:endParaRPr lang="it-IT" sz="1800" dirty="0">
              <a:latin typeface="Comic Sans MS" panose="030F0702030302020204" pitchFamily="66" charset="0"/>
            </a:endParaRPr>
          </a:p>
          <a:p>
            <a:r>
              <a:rPr lang="it-IT" sz="1800" dirty="0">
                <a:latin typeface="Comic Sans MS" panose="030F0702030302020204" pitchFamily="66" charset="0"/>
              </a:rPr>
              <a:t>➢</a:t>
            </a:r>
            <a:r>
              <a:rPr lang="en-US" sz="1800" dirty="0">
                <a:latin typeface="Comic Sans MS" panose="030F0702030302020204" pitchFamily="66" charset="0"/>
              </a:rPr>
              <a:t>- training and educational processes</a:t>
            </a:r>
            <a:endParaRPr lang="it-IT" sz="1800" dirty="0">
              <a:latin typeface="Comic Sans MS" panose="030F0702030302020204" pitchFamily="66" charset="0"/>
            </a:endParaRPr>
          </a:p>
          <a:p>
            <a:r>
              <a:rPr lang="it-IT" sz="1800" dirty="0">
                <a:latin typeface="Comic Sans MS" panose="030F0702030302020204" pitchFamily="66" charset="0"/>
              </a:rPr>
              <a:t>➢</a:t>
            </a:r>
            <a:r>
              <a:rPr lang="en-US" sz="1800" dirty="0">
                <a:latin typeface="Comic Sans MS" panose="030F0702030302020204" pitchFamily="66" charset="0"/>
              </a:rPr>
              <a:t>- relational problems</a:t>
            </a:r>
            <a:endParaRPr lang="it-IT" sz="1800" dirty="0">
              <a:latin typeface="Comic Sans MS" panose="030F0702030302020204" pitchFamily="66" charset="0"/>
            </a:endParaRPr>
          </a:p>
          <a:p>
            <a:r>
              <a:rPr lang="it-IT" sz="1800" dirty="0">
                <a:latin typeface="Comic Sans MS" panose="030F0702030302020204" pitchFamily="66" charset="0"/>
              </a:rPr>
              <a:t>➢</a:t>
            </a:r>
            <a:r>
              <a:rPr lang="en-US" sz="1800" dirty="0">
                <a:latin typeface="Comic Sans MS" panose="030F0702030302020204" pitchFamily="66" charset="0"/>
              </a:rPr>
              <a:t>- communication methodologies</a:t>
            </a:r>
            <a:endParaRPr lang="it-IT" sz="1800" dirty="0">
              <a:latin typeface="Comic Sans MS" panose="030F0702030302020204" pitchFamily="66" charset="0"/>
            </a:endParaRPr>
          </a:p>
          <a:p>
            <a:r>
              <a:rPr lang="it-IT" sz="1800" dirty="0">
                <a:latin typeface="Comic Sans MS" panose="030F0702030302020204" pitchFamily="66" charset="0"/>
              </a:rPr>
              <a:t>➢</a:t>
            </a:r>
            <a:r>
              <a:rPr lang="en-US" sz="1800" dirty="0">
                <a:latin typeface="Comic Sans MS" panose="030F0702030302020204" pitchFamily="66" charset="0"/>
              </a:rPr>
              <a:t>- cultural and intercultural processes</a:t>
            </a:r>
            <a:endParaRPr lang="it-IT" sz="1800" dirty="0">
              <a:latin typeface="Comic Sans MS" panose="030F0702030302020204" pitchFamily="66" charset="0"/>
            </a:endParaRPr>
          </a:p>
          <a:p>
            <a:r>
              <a:rPr lang="it-IT" sz="1800" dirty="0">
                <a:latin typeface="Comic Sans MS" panose="030F0702030302020204" pitchFamily="66" charset="0"/>
              </a:rPr>
              <a:t>➢</a:t>
            </a:r>
            <a:r>
              <a:rPr lang="en-US" sz="1800" dirty="0">
                <a:latin typeface="Comic Sans MS" panose="030F0702030302020204" pitchFamily="66" charset="0"/>
              </a:rPr>
              <a:t>- economic - legal-social phenomena.</a:t>
            </a:r>
            <a:endParaRPr lang="it-IT" sz="1800" dirty="0">
              <a:latin typeface="Comic Sans MS" panose="030F0702030302020204" pitchFamily="66" charset="0"/>
            </a:endParaRPr>
          </a:p>
          <a:p>
            <a:r>
              <a:rPr lang="en-US" sz="1800" dirty="0">
                <a:latin typeface="Comic Sans MS" panose="030F0702030302020204" pitchFamily="66" charset="0"/>
              </a:rPr>
              <a:t> </a:t>
            </a:r>
            <a:endParaRPr lang="it-IT" sz="1800" dirty="0">
              <a:latin typeface="Comic Sans MS" panose="030F0702030302020204" pitchFamily="66" charset="0"/>
            </a:endParaRPr>
          </a:p>
          <a:p>
            <a:endParaRPr lang="it-IT" dirty="0"/>
          </a:p>
        </p:txBody>
      </p:sp>
      <p:pic>
        <p:nvPicPr>
          <p:cNvPr id="2050" name="Picture 2" descr="Risultati immagini per scienze uman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5191155"/>
            <a:ext cx="4752528" cy="166684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DSC_68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49275"/>
            <a:ext cx="3960813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31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 rot="19140000">
            <a:off x="784225" y="1576388"/>
            <a:ext cx="5213350" cy="108902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4000">
                <a:solidFill>
                  <a:srgbClr val="002060"/>
                </a:solidFill>
              </a:rPr>
              <a:t>Palermo insegna </a:t>
            </a:r>
          </a:p>
        </p:txBody>
      </p:sp>
      <p:pic>
        <p:nvPicPr>
          <p:cNvPr id="3686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7850" y="2924175"/>
            <a:ext cx="3036888" cy="2520950"/>
          </a:xfrm>
        </p:spPr>
      </p:pic>
      <p:sp>
        <p:nvSpPr>
          <p:cNvPr id="36867" name="Segnaposto testo 3"/>
          <p:cNvSpPr>
            <a:spLocks noGrp="1"/>
          </p:cNvSpPr>
          <p:nvPr>
            <p:ph type="body" sz="half" idx="2"/>
          </p:nvPr>
        </p:nvSpPr>
        <p:spPr>
          <a:xfrm rot="19140000">
            <a:off x="1298575" y="2252663"/>
            <a:ext cx="5794375" cy="623887"/>
          </a:xfrm>
        </p:spPr>
        <p:txBody>
          <a:bodyPr/>
          <a:lstStyle/>
          <a:p>
            <a:pPr algn="ctr" eaLnBrk="1" hangingPunct="1"/>
            <a:r>
              <a:rPr lang="it-IT" altLang="it-IT" sz="1800">
                <a:solidFill>
                  <a:srgbClr val="002060"/>
                </a:solidFill>
              </a:rPr>
              <a:t>experience</a:t>
            </a:r>
          </a:p>
        </p:txBody>
      </p:sp>
    </p:spTree>
    <p:extLst>
      <p:ext uri="{BB962C8B-B14F-4D97-AF65-F5344CB8AC3E}">
        <p14:creationId xmlns:p14="http://schemas.microsoft.com/office/powerpoint/2010/main" val="354730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577263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71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7561263" cy="42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50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8186738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28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AutoShape 2" descr="blob:https://web.whatsapp.com/6163192d-2719-4ec6-820d-fb994e179ca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 rot="19140000">
            <a:off x="762000" y="1720850"/>
            <a:ext cx="5211763" cy="108902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6000"/>
              <a:t>Fibonacci</a:t>
            </a:r>
          </a:p>
        </p:txBody>
      </p:sp>
      <p:pic>
        <p:nvPicPr>
          <p:cNvPr id="40963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781300"/>
            <a:ext cx="4479925" cy="3359150"/>
          </a:xfrm>
        </p:spPr>
      </p:pic>
      <p:sp>
        <p:nvSpPr>
          <p:cNvPr id="40964" name="Segnaposto testo 4"/>
          <p:cNvSpPr>
            <a:spLocks noGrp="1"/>
          </p:cNvSpPr>
          <p:nvPr>
            <p:ph type="body" sz="half" idx="2"/>
          </p:nvPr>
        </p:nvSpPr>
        <p:spPr>
          <a:xfrm rot="19140000">
            <a:off x="1298575" y="2252663"/>
            <a:ext cx="5794375" cy="623887"/>
          </a:xfrm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9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Art  </a:t>
            </a:r>
            <a:r>
              <a:rPr lang="it-IT" dirty="0" err="1"/>
              <a:t>lesson</a:t>
            </a:r>
            <a:r>
              <a:rPr lang="it-IT" dirty="0"/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3250" name="Picture 2" descr="C:\Users\cinzia\Dropbox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45024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C:\Users\cinzia\Dropbox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324" y="597024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81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Art </a:t>
            </a:r>
            <a:r>
              <a:rPr lang="it-IT" dirty="0" err="1"/>
              <a:t>lesson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4274" name="Picture 2" descr="C:\Users\cinzia\Dropbox\image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52936"/>
            <a:ext cx="3806825" cy="285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38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>
                <a:latin typeface="Comic Sans MS" panose="030F0702030302020204" pitchFamily="66" charset="0"/>
              </a:rPr>
              <a:t>OUR INSTITUTE OFFERS TWO COURSES</a:t>
            </a:r>
            <a:br>
              <a:rPr lang="it-IT" dirty="0"/>
            </a:br>
            <a:endParaRPr lang="it-IT" b="1" dirty="0">
              <a:latin typeface="Comic Sans MS" panose="030F0702030302020204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 High School of Human Sciences</a:t>
            </a:r>
            <a:endParaRPr lang="it-IT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  It draws on the knowledge of the human being, focusing in particular on psychology and the sciences of education, strengthening the study of classical culture through Philosophy and Latin.</a:t>
            </a:r>
            <a:endParaRPr lang="it-IT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The High School of Human Sciences with an economic-social specialization </a:t>
            </a:r>
            <a:endParaRPr lang="it-IT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deepens the knowledge of the social system, focusing in particular on Sociology, Law and Economics, with particular attention to Mathematics. This course also includes the study  of a second language.</a:t>
            </a:r>
            <a:endParaRPr lang="it-IT" sz="2400" dirty="0">
              <a:latin typeface="Comic Sans MS" panose="030F0702030302020204" pitchFamily="66" charset="0"/>
            </a:endParaRPr>
          </a:p>
          <a:p>
            <a:pPr marL="633222" indent="-514350">
              <a:buNone/>
            </a:pPr>
            <a:endParaRPr lang="it-IT" sz="2400" b="1" dirty="0">
              <a:latin typeface="Comic Sans MS" panose="030F0702030302020204" pitchFamily="66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9159"/>
            <a:ext cx="9144000" cy="1988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High School of Human Sciences</a:t>
            </a:r>
            <a:br>
              <a:rPr lang="it-IT" dirty="0">
                <a:latin typeface="Comic Sans MS" panose="030F0702030302020204" pitchFamily="66" charset="0"/>
              </a:rPr>
            </a:br>
            <a:endParaRPr lang="it-IT" b="1" dirty="0">
              <a:latin typeface="Comic Sans MS" panose="030F0702030302020204" pitchFamily="66" charset="0"/>
            </a:endParaRP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7164572"/>
              </p:ext>
            </p:extLst>
          </p:nvPr>
        </p:nvGraphicFramePr>
        <p:xfrm>
          <a:off x="899592" y="1023060"/>
          <a:ext cx="7416824" cy="4380585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936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1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</a:rPr>
                        <a:t>Subjects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1st </a:t>
                      </a:r>
                      <a:r>
                        <a:rPr lang="it-IT" sz="1600" dirty="0" err="1">
                          <a:effectLst/>
                        </a:rPr>
                        <a:t>Year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2nd Year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3rd Year 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4th </a:t>
                      </a:r>
                      <a:r>
                        <a:rPr lang="it-IT" sz="1600" dirty="0" err="1">
                          <a:effectLst/>
                        </a:rPr>
                        <a:t>Year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5th </a:t>
                      </a:r>
                      <a:r>
                        <a:rPr lang="it-IT" sz="1600" dirty="0" err="1">
                          <a:effectLst/>
                        </a:rPr>
                        <a:t>Year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</a:rPr>
                        <a:t>Italian</a:t>
                      </a:r>
                      <a:r>
                        <a:rPr lang="it-IT" sz="1600" dirty="0">
                          <a:effectLst/>
                        </a:rPr>
                        <a:t> </a:t>
                      </a:r>
                      <a:r>
                        <a:rPr lang="it-IT" sz="1600" dirty="0" err="1">
                          <a:effectLst/>
                        </a:rPr>
                        <a:t>language</a:t>
                      </a:r>
                      <a:r>
                        <a:rPr lang="it-IT" sz="1600" dirty="0">
                          <a:effectLst/>
                        </a:rPr>
                        <a:t> and </a:t>
                      </a:r>
                      <a:r>
                        <a:rPr lang="it-IT" sz="1600" dirty="0" err="1">
                          <a:effectLst/>
                        </a:rPr>
                        <a:t>literature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4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4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4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4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4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3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Latin </a:t>
                      </a:r>
                      <a:r>
                        <a:rPr lang="it-IT" sz="1600" dirty="0" err="1">
                          <a:effectLst/>
                        </a:rPr>
                        <a:t>language</a:t>
                      </a:r>
                      <a:r>
                        <a:rPr lang="it-IT" sz="1600" dirty="0">
                          <a:effectLst/>
                        </a:rPr>
                        <a:t> and </a:t>
                      </a:r>
                      <a:r>
                        <a:rPr lang="it-IT" sz="1600" dirty="0" err="1">
                          <a:effectLst/>
                        </a:rPr>
                        <a:t>literature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3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3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3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</a:rPr>
                        <a:t>History</a:t>
                      </a:r>
                      <a:r>
                        <a:rPr lang="it-IT" sz="1600" dirty="0">
                          <a:effectLst/>
                        </a:rPr>
                        <a:t> and </a:t>
                      </a:r>
                      <a:r>
                        <a:rPr lang="it-IT" sz="1600" dirty="0" err="1">
                          <a:effectLst/>
                        </a:rPr>
                        <a:t>Geography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3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3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 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 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 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3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</a:rPr>
                        <a:t>History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 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 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</a:rPr>
                        <a:t>Philosophy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 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 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3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3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3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Human </a:t>
                      </a:r>
                      <a:r>
                        <a:rPr lang="it-IT" sz="1600" dirty="0" err="1">
                          <a:effectLst/>
                        </a:rPr>
                        <a:t>sciences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4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4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5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5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5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1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</a:rPr>
                        <a:t>Laws</a:t>
                      </a:r>
                      <a:r>
                        <a:rPr lang="it-IT" sz="1600" dirty="0">
                          <a:effectLst/>
                        </a:rPr>
                        <a:t> and </a:t>
                      </a:r>
                      <a:r>
                        <a:rPr lang="it-IT" sz="1600" dirty="0" err="1">
                          <a:effectLst/>
                        </a:rPr>
                        <a:t>Economics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 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 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 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9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</a:rPr>
                        <a:t>Foreign</a:t>
                      </a:r>
                      <a:r>
                        <a:rPr lang="it-IT" sz="1600" dirty="0">
                          <a:effectLst/>
                        </a:rPr>
                        <a:t> </a:t>
                      </a:r>
                      <a:r>
                        <a:rPr lang="it-IT" sz="1600" dirty="0" err="1">
                          <a:effectLst/>
                        </a:rPr>
                        <a:t>language</a:t>
                      </a:r>
                      <a:r>
                        <a:rPr lang="it-IT" sz="1600" dirty="0">
                          <a:effectLst/>
                        </a:rPr>
                        <a:t> and </a:t>
                      </a:r>
                      <a:r>
                        <a:rPr lang="it-IT" sz="1600" dirty="0" err="1">
                          <a:effectLst/>
                        </a:rPr>
                        <a:t>literarture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3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3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3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3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3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1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</a:rPr>
                        <a:t>Mathematics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3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3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2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1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</a:rPr>
                        <a:t>Physics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 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 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1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Natural Science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2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2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1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Art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 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 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2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2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1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</a:rPr>
                        <a:t>Physical</a:t>
                      </a:r>
                      <a:r>
                        <a:rPr lang="it-IT" sz="1600" dirty="0">
                          <a:effectLst/>
                        </a:rPr>
                        <a:t> </a:t>
                      </a:r>
                      <a:r>
                        <a:rPr lang="it-IT" sz="1600" dirty="0" err="1">
                          <a:effectLst/>
                        </a:rPr>
                        <a:t>Education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2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2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2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29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</a:rPr>
                        <a:t>Religion</a:t>
                      </a:r>
                      <a:r>
                        <a:rPr lang="it-IT" sz="1600" dirty="0">
                          <a:effectLst/>
                        </a:rPr>
                        <a:t> or Alternative </a:t>
                      </a:r>
                      <a:r>
                        <a:rPr lang="it-IT" sz="1600" dirty="0" err="1">
                          <a:effectLst/>
                        </a:rPr>
                        <a:t>Activities</a:t>
                      </a:r>
                      <a:r>
                        <a:rPr lang="it-IT" sz="1600" dirty="0">
                          <a:effectLst/>
                        </a:rPr>
                        <a:t> 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1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1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1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1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 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27</a:t>
                      </a:r>
                      <a:endParaRPr lang="it-I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27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30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30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20</a:t>
                      </a:r>
                      <a:endParaRPr lang="it-I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06" marR="49006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028" name="AutoShape 4" descr="Risultati immagini per scienze uman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0" name="AutoShape 6" descr="Risultati immagini per scienze uman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2" name="AutoShape 8" descr="Risultati immagini per scienze uman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 isContent="1" isInverted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576064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HIGH SCHOOL OF HUMAN SCIENCES </a:t>
            </a:r>
            <a:br>
              <a:rPr lang="it-IT" dirty="0"/>
            </a:br>
            <a:endParaRPr lang="it-IT" dirty="0"/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698715"/>
              </p:ext>
            </p:extLst>
          </p:nvPr>
        </p:nvGraphicFramePr>
        <p:xfrm>
          <a:off x="827583" y="1124738"/>
          <a:ext cx="7272810" cy="486461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889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1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15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15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80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94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Subjects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1st Year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2nd Year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3rd Year 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4th Year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5th Year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Italian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language</a:t>
                      </a:r>
                      <a:r>
                        <a:rPr lang="it-IT" sz="1400" dirty="0">
                          <a:effectLst/>
                        </a:rPr>
                        <a:t> and </a:t>
                      </a:r>
                      <a:r>
                        <a:rPr lang="it-IT" sz="1400" dirty="0" err="1">
                          <a:effectLst/>
                        </a:rPr>
                        <a:t>literature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4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4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4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4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4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History</a:t>
                      </a:r>
                      <a:r>
                        <a:rPr lang="it-IT" sz="1400" dirty="0">
                          <a:effectLst/>
                        </a:rPr>
                        <a:t> and </a:t>
                      </a:r>
                      <a:r>
                        <a:rPr lang="it-IT" sz="1400" dirty="0" err="1">
                          <a:effectLst/>
                        </a:rPr>
                        <a:t>Geography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 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 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 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History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 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 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4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Philosophy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 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 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4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Human </a:t>
                      </a:r>
                      <a:r>
                        <a:rPr lang="it-IT" sz="1400" dirty="0" err="1">
                          <a:effectLst/>
                        </a:rPr>
                        <a:t>sciences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4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Laws</a:t>
                      </a:r>
                      <a:r>
                        <a:rPr lang="it-IT" sz="1400" dirty="0">
                          <a:effectLst/>
                        </a:rPr>
                        <a:t> and </a:t>
                      </a:r>
                      <a:r>
                        <a:rPr lang="it-IT" sz="1400" dirty="0" err="1">
                          <a:effectLst/>
                        </a:rPr>
                        <a:t>Economics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English  </a:t>
                      </a:r>
                      <a:r>
                        <a:rPr lang="it-IT" sz="1400" dirty="0" err="1">
                          <a:effectLst/>
                        </a:rPr>
                        <a:t>language</a:t>
                      </a:r>
                      <a:r>
                        <a:rPr lang="it-IT" sz="1400" dirty="0">
                          <a:effectLst/>
                        </a:rPr>
                        <a:t> and </a:t>
                      </a:r>
                      <a:r>
                        <a:rPr lang="it-IT" sz="1400" dirty="0" err="1">
                          <a:effectLst/>
                        </a:rPr>
                        <a:t>literarture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3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94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French </a:t>
                      </a:r>
                      <a:r>
                        <a:rPr lang="it-IT" sz="1400" dirty="0" err="1">
                          <a:effectLst/>
                        </a:rPr>
                        <a:t>language</a:t>
                      </a:r>
                      <a:r>
                        <a:rPr lang="it-IT" sz="1400" dirty="0">
                          <a:effectLst/>
                        </a:rPr>
                        <a:t> and </a:t>
                      </a:r>
                      <a:r>
                        <a:rPr lang="it-IT" sz="1400" dirty="0" err="1">
                          <a:effectLst/>
                        </a:rPr>
                        <a:t>literature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3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3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 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94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Mathematics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3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94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Physics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2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94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Natural Science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2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2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 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94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Art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 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 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2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94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Physical Education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2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6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Religion or Alternative Activities 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1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1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1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1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1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94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 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27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27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30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30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20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070" marR="5107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:dissolve/>
      </p:transition>
    </mc:Choice>
    <mc:Fallback xmlns="">
      <p:transition spd="slow" advClick="0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>
                <a:latin typeface="Comic Sans MS" panose="030F0702030302020204" pitchFamily="66" charset="0"/>
              </a:rPr>
              <a:t>EXTRA CURRICULAR ACTIVITIES</a:t>
            </a:r>
            <a:br>
              <a:rPr lang="it-IT" dirty="0">
                <a:latin typeface="Comic Sans MS" panose="030F0702030302020204" pitchFamily="66" charset="0"/>
              </a:rPr>
            </a:b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Scientific Area</a:t>
            </a:r>
            <a:endParaRPr lang="it-IT" sz="2400" dirty="0">
              <a:latin typeface="Comic Sans MS" panose="030F0702030302020204" pitchFamily="66" charset="0"/>
            </a:endParaRPr>
          </a:p>
          <a:p>
            <a:r>
              <a:rPr lang="it-IT" sz="1800" dirty="0">
                <a:latin typeface="Comic Sans MS" panose="030F0702030302020204" pitchFamily="66" charset="0"/>
              </a:rPr>
              <a:t>➢</a:t>
            </a:r>
            <a:r>
              <a:rPr lang="en-US" sz="1800" dirty="0">
                <a:latin typeface="Comic Sans MS" panose="030F0702030302020204" pitchFamily="66" charset="0"/>
              </a:rPr>
              <a:t> Ed. To Health</a:t>
            </a:r>
            <a:endParaRPr lang="it-IT" sz="1800" dirty="0">
              <a:latin typeface="Comic Sans MS" panose="030F0702030302020204" pitchFamily="66" charset="0"/>
            </a:endParaRPr>
          </a:p>
          <a:p>
            <a:r>
              <a:rPr lang="it-IT" sz="1800" dirty="0">
                <a:latin typeface="Comic Sans MS" panose="030F0702030302020204" pitchFamily="66" charset="0"/>
              </a:rPr>
              <a:t>➢</a:t>
            </a:r>
            <a:r>
              <a:rPr lang="en-US" sz="1800" dirty="0">
                <a:latin typeface="Comic Sans MS" panose="030F0702030302020204" pitchFamily="66" charset="0"/>
              </a:rPr>
              <a:t>Psychological Counselling - C.I.C</a:t>
            </a:r>
            <a:endParaRPr lang="it-IT" sz="1800" dirty="0">
              <a:latin typeface="Comic Sans MS" panose="030F0702030302020204" pitchFamily="66" charset="0"/>
            </a:endParaRPr>
          </a:p>
          <a:p>
            <a:r>
              <a:rPr lang="it-IT" sz="1800" dirty="0">
                <a:latin typeface="Comic Sans MS" panose="030F0702030302020204" pitchFamily="66" charset="0"/>
              </a:rPr>
              <a:t>➢</a:t>
            </a:r>
            <a:r>
              <a:rPr lang="en-US" sz="1800" dirty="0">
                <a:latin typeface="Comic Sans MS" panose="030F0702030302020204" pitchFamily="66" charset="0"/>
              </a:rPr>
              <a:t> Made in Italy - FAI</a:t>
            </a:r>
            <a:endParaRPr lang="it-IT" sz="1800" dirty="0">
              <a:latin typeface="Comic Sans MS" panose="030F0702030302020204" pitchFamily="66" charset="0"/>
            </a:endParaRPr>
          </a:p>
          <a:p>
            <a:r>
              <a:rPr lang="it-IT" sz="1800" dirty="0">
                <a:latin typeface="Comic Sans MS" panose="030F0702030302020204" pitchFamily="66" charset="0"/>
              </a:rPr>
              <a:t>➢</a:t>
            </a:r>
            <a:r>
              <a:rPr lang="en-US" sz="1800" dirty="0">
                <a:latin typeface="Comic Sans MS" panose="030F0702030302020204" pitchFamily="66" charset="0"/>
              </a:rPr>
              <a:t> Solidarity - Inclusion (Telethon, AIL, etc.)</a:t>
            </a:r>
            <a:endParaRPr lang="it-IT" sz="1800" dirty="0">
              <a:latin typeface="Comic Sans MS" panose="030F0702030302020204" pitchFamily="66" charset="0"/>
            </a:endParaRPr>
          </a:p>
          <a:p>
            <a:r>
              <a:rPr lang="it-IT" sz="1800" dirty="0">
                <a:latin typeface="Comic Sans MS" panose="030F0702030302020204" pitchFamily="66" charset="0"/>
              </a:rPr>
              <a:t>➢</a:t>
            </a:r>
            <a:r>
              <a:rPr lang="en-US" sz="1800" dirty="0">
                <a:latin typeface="Comic Sans MS" panose="030F0702030302020204" pitchFamily="66" charset="0"/>
              </a:rPr>
              <a:t> Information -Prevention (cancer, thalassemia, etc.)</a:t>
            </a:r>
            <a:endParaRPr lang="it-IT" sz="1800" dirty="0">
              <a:latin typeface="Comic Sans MS" panose="030F0702030302020204" pitchFamily="66" charset="0"/>
            </a:endParaRPr>
          </a:p>
          <a:p>
            <a:r>
              <a:rPr lang="it-IT" sz="1800" dirty="0">
                <a:latin typeface="Comic Sans MS" panose="030F0702030302020204" pitchFamily="66" charset="0"/>
              </a:rPr>
              <a:t>➢</a:t>
            </a:r>
            <a:r>
              <a:rPr lang="en-US" sz="1800" dirty="0">
                <a:latin typeface="Comic Sans MS" panose="030F0702030302020204" pitchFamily="66" charset="0"/>
              </a:rPr>
              <a:t>Conferences with external experts, university and primary faculty (gender identity, motivational laboratories, drugs, alcohol, </a:t>
            </a:r>
            <a:r>
              <a:rPr lang="en-US" sz="1800" dirty="0" err="1">
                <a:latin typeface="Comic Sans MS" panose="030F0702030302020204" pitchFamily="66" charset="0"/>
              </a:rPr>
              <a:t>ludopathy</a:t>
            </a:r>
            <a:r>
              <a:rPr lang="en-US" sz="1800" dirty="0">
                <a:latin typeface="Comic Sans MS" panose="030F0702030302020204" pitchFamily="66" charset="0"/>
              </a:rPr>
              <a:t>, etc.)</a:t>
            </a:r>
            <a:endParaRPr lang="it-IT" sz="1800" dirty="0">
              <a:latin typeface="Comic Sans MS" panose="030F0702030302020204" pitchFamily="66" charset="0"/>
            </a:endParaRPr>
          </a:p>
          <a:p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Risultati immagini per f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42" y="4339045"/>
            <a:ext cx="6048672" cy="2227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2225545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520940" cy="548640"/>
          </a:xfrm>
        </p:spPr>
        <p:txBody>
          <a:bodyPr/>
          <a:lstStyle/>
          <a:p>
            <a:pPr algn="ctr"/>
            <a:br>
              <a:rPr lang="en-US" sz="2000" dirty="0"/>
            </a:br>
            <a:r>
              <a:rPr lang="en-US" b="1" dirty="0">
                <a:latin typeface="Comic Sans MS" panose="030F0702030302020204" pitchFamily="66" charset="0"/>
              </a:rPr>
              <a:t>EXTRA CURRICULAR ACTIVITIES</a:t>
            </a:r>
            <a:br>
              <a:rPr lang="it-IT" b="1" dirty="0">
                <a:latin typeface="Comic Sans MS" panose="030F0702030302020204" pitchFamily="66" charset="0"/>
              </a:rPr>
            </a:br>
            <a:endParaRPr lang="it-IT" b="1" dirty="0">
              <a:latin typeface="Comic Sans MS" panose="030F0702030302020204" pitchFamily="66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11560" y="908720"/>
            <a:ext cx="79208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</a:t>
            </a:r>
          </a:p>
        </p:txBody>
      </p:sp>
      <p:pic>
        <p:nvPicPr>
          <p:cNvPr id="4098" name="Picture 2" descr="https://scontent-mxp1-1.xx.fbcdn.net/v/t34.0-12/22656471_2037234906511804_12980676_n.jpg?oh=cc917353b620a1957b7a0bec850e1e91&amp;oe=59E9DB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4" y="4365104"/>
            <a:ext cx="3509503" cy="2051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2" descr="https://scontent-mxp1-1.xx.fbcdn.net/v/t35.0-12/22641663_1688224351219010_1021837648_o.jpg?oh=080cd48982b03dc8584f03313057070a&amp;oe=59E97E4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4" y="4365104"/>
            <a:ext cx="3669926" cy="2065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CasellaDiTesto 5"/>
          <p:cNvSpPr txBox="1"/>
          <p:nvPr/>
        </p:nvSpPr>
        <p:spPr>
          <a:xfrm>
            <a:off x="763960" y="1061120"/>
            <a:ext cx="79208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916360" y="1213520"/>
            <a:ext cx="79208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916360" y="908720"/>
            <a:ext cx="76160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Linguistic-Literary Area</a:t>
            </a:r>
            <a:endParaRPr lang="it-IT" sz="2400" dirty="0">
              <a:latin typeface="Comic Sans MS" panose="030F0702030302020204" pitchFamily="66" charset="0"/>
            </a:endParaRPr>
          </a:p>
          <a:p>
            <a:r>
              <a:rPr lang="it-IT" sz="2000" dirty="0">
                <a:latin typeface="Comic Sans MS" panose="030F0702030302020204" pitchFamily="66" charset="0"/>
              </a:rPr>
              <a:t>➢</a:t>
            </a:r>
            <a:r>
              <a:rPr lang="en-US" sz="2000" dirty="0">
                <a:latin typeface="Comic Sans MS" panose="030F0702030302020204" pitchFamily="66" charset="0"/>
              </a:rPr>
              <a:t>B1 Certification courses </a:t>
            </a:r>
            <a:endParaRPr lang="it-IT" sz="2000" dirty="0">
              <a:latin typeface="Comic Sans MS" panose="030F0702030302020204" pitchFamily="66" charset="0"/>
            </a:endParaRPr>
          </a:p>
          <a:p>
            <a:r>
              <a:rPr lang="it-IT" sz="2000" dirty="0">
                <a:latin typeface="Comic Sans MS" panose="030F0702030302020204" pitchFamily="66" charset="0"/>
              </a:rPr>
              <a:t>➢</a:t>
            </a:r>
            <a:r>
              <a:rPr lang="en-US" sz="2000" dirty="0">
                <a:latin typeface="Comic Sans MS" panose="030F0702030302020204" pitchFamily="66" charset="0"/>
              </a:rPr>
              <a:t> German course</a:t>
            </a:r>
            <a:endParaRPr lang="it-IT" sz="2000" dirty="0">
              <a:latin typeface="Comic Sans MS" panose="030F0702030302020204" pitchFamily="66" charset="0"/>
            </a:endParaRPr>
          </a:p>
          <a:p>
            <a:r>
              <a:rPr lang="it-IT" sz="2000" dirty="0">
                <a:latin typeface="Comic Sans MS" panose="030F0702030302020204" pitchFamily="66" charset="0"/>
              </a:rPr>
              <a:t>➢</a:t>
            </a:r>
            <a:r>
              <a:rPr lang="en-US" sz="2000" dirty="0" err="1">
                <a:latin typeface="Comic Sans MS" panose="030F0702030302020204" pitchFamily="66" charset="0"/>
              </a:rPr>
              <a:t>Mondello</a:t>
            </a:r>
            <a:r>
              <a:rPr lang="en-US" sz="2000" dirty="0">
                <a:latin typeface="Comic Sans MS" panose="030F0702030302020204" pitchFamily="66" charset="0"/>
              </a:rPr>
              <a:t> Literary Prize</a:t>
            </a:r>
            <a:endParaRPr lang="it-IT" sz="2000" dirty="0">
              <a:latin typeface="Comic Sans MS" panose="030F0702030302020204" pitchFamily="66" charset="0"/>
            </a:endParaRPr>
          </a:p>
          <a:p>
            <a:r>
              <a:rPr lang="it-IT" sz="2000" dirty="0">
                <a:latin typeface="Comic Sans MS" panose="030F0702030302020204" pitchFamily="66" charset="0"/>
              </a:rPr>
              <a:t>➢</a:t>
            </a:r>
            <a:r>
              <a:rPr lang="en-US" sz="2000" dirty="0" err="1">
                <a:latin typeface="Comic Sans MS" panose="030F0702030302020204" pitchFamily="66" charset="0"/>
              </a:rPr>
              <a:t>Libriamoci</a:t>
            </a:r>
            <a:r>
              <a:rPr lang="en-US" sz="2000" dirty="0">
                <a:latin typeface="Comic Sans MS" panose="030F0702030302020204" pitchFamily="66" charset="0"/>
              </a:rPr>
              <a:t> (MIUR)</a:t>
            </a:r>
            <a:endParaRPr lang="it-IT" sz="2000" dirty="0">
              <a:latin typeface="Comic Sans MS" panose="030F0702030302020204" pitchFamily="66" charset="0"/>
            </a:endParaRPr>
          </a:p>
          <a:p>
            <a:r>
              <a:rPr lang="it-IT" sz="2000" dirty="0">
                <a:latin typeface="Comic Sans MS" panose="030F0702030302020204" pitchFamily="66" charset="0"/>
              </a:rPr>
              <a:t>➢</a:t>
            </a:r>
            <a:r>
              <a:rPr lang="en-US" sz="2000" dirty="0">
                <a:latin typeface="Comic Sans MS" panose="030F0702030302020204" pitchFamily="66" charset="0"/>
              </a:rPr>
              <a:t>Week of Dante's studies</a:t>
            </a:r>
            <a:endParaRPr lang="it-IT" sz="2000" dirty="0">
              <a:latin typeface="Comic Sans MS" panose="030F0702030302020204" pitchFamily="66" charset="0"/>
            </a:endParaRPr>
          </a:p>
          <a:p>
            <a:r>
              <a:rPr lang="it-IT" sz="2000" dirty="0">
                <a:latin typeface="Comic Sans MS" panose="030F0702030302020204" pitchFamily="66" charset="0"/>
              </a:rPr>
              <a:t>➢</a:t>
            </a:r>
            <a:r>
              <a:rPr lang="en-US" sz="2000" dirty="0">
                <a:latin typeface="Comic Sans MS" panose="030F0702030302020204" pitchFamily="66" charset="0"/>
              </a:rPr>
              <a:t>Massimo Theatre plays</a:t>
            </a:r>
            <a:endParaRPr lang="it-IT" sz="2000" dirty="0">
              <a:latin typeface="Comic Sans MS" panose="030F0702030302020204" pitchFamily="66" charset="0"/>
            </a:endParaRPr>
          </a:p>
          <a:p>
            <a:r>
              <a:rPr lang="it-IT" sz="2000" dirty="0">
                <a:latin typeface="Comic Sans MS" panose="030F0702030302020204" pitchFamily="66" charset="0"/>
              </a:rPr>
              <a:t>➢</a:t>
            </a:r>
            <a:r>
              <a:rPr lang="en-US" sz="2000" dirty="0">
                <a:latin typeface="Comic Sans MS" panose="030F0702030302020204" pitchFamily="66" charset="0"/>
              </a:rPr>
              <a:t>Cinema </a:t>
            </a:r>
            <a:endParaRPr lang="it-IT" sz="2000" dirty="0">
              <a:latin typeface="Comic Sans MS" panose="030F0702030302020204" pitchFamily="66" charset="0"/>
            </a:endParaRPr>
          </a:p>
          <a:p>
            <a:r>
              <a:rPr lang="it-IT" sz="2000" dirty="0">
                <a:latin typeface="Comic Sans MS" panose="030F0702030302020204" pitchFamily="66" charset="0"/>
              </a:rPr>
              <a:t>➢</a:t>
            </a:r>
            <a:r>
              <a:rPr lang="en-US" sz="2000" dirty="0">
                <a:latin typeface="Comic Sans MS" panose="030F0702030302020204" pitchFamily="66" charset="0"/>
              </a:rPr>
              <a:t> Conferences with external experts, historians, writers, magistrates, etc. </a:t>
            </a:r>
            <a:r>
              <a:rPr lang="it-IT" sz="2000" dirty="0">
                <a:latin typeface="Comic Sans MS" panose="030F0702030302020204" pitchFamily="66" charset="0"/>
              </a:rPr>
              <a:t>(Dacia Maraini, </a:t>
            </a:r>
            <a:r>
              <a:rPr lang="it-IT" sz="2000" dirty="0" err="1">
                <a:latin typeface="Comic Sans MS" panose="030F0702030302020204" pitchFamily="66" charset="0"/>
              </a:rPr>
              <a:t>S.Formica</a:t>
            </a:r>
            <a:r>
              <a:rPr lang="it-IT" sz="2000" dirty="0">
                <a:latin typeface="Comic Sans MS" panose="030F0702030302020204" pitchFamily="66" charset="0"/>
              </a:rPr>
              <a:t>, </a:t>
            </a:r>
            <a:r>
              <a:rPr lang="it-IT" sz="2000" dirty="0" err="1">
                <a:latin typeface="Comic Sans MS" panose="030F0702030302020204" pitchFamily="66" charset="0"/>
              </a:rPr>
              <a:t>Petix</a:t>
            </a:r>
            <a:r>
              <a:rPr lang="it-IT" sz="2000" dirty="0">
                <a:latin typeface="Comic Sans MS" panose="030F0702030302020204" pitchFamily="66" charset="0"/>
              </a:rPr>
              <a:t>, Feltri, Di Matteo</a:t>
            </a:r>
            <a:r>
              <a:rPr lang="it-IT" sz="2000">
                <a:latin typeface="Comic Sans MS" panose="030F0702030302020204" pitchFamily="66" charset="0"/>
              </a:rPr>
              <a:t>, Zoccola </a:t>
            </a:r>
            <a:r>
              <a:rPr lang="it-IT" sz="2000" dirty="0">
                <a:latin typeface="Comic Sans MS" panose="030F0702030302020204" pitchFamily="66" charset="0"/>
              </a:rPr>
              <a:t>etc.)</a:t>
            </a:r>
          </a:p>
        </p:txBody>
      </p:sp>
    </p:spTree>
    <p:extLst>
      <p:ext uri="{BB962C8B-B14F-4D97-AF65-F5344CB8AC3E}">
        <p14:creationId xmlns:p14="http://schemas.microsoft.com/office/powerpoint/2010/main" val="254087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7000">
        <p14:honeycomb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SPORT ACTIVITIES</a:t>
            </a:r>
            <a:endParaRPr lang="it-IT" b="1" dirty="0">
              <a:latin typeface="Comic Sans MS" panose="030F0702030302020204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>
                <a:latin typeface="Comic Sans MS" panose="030F0702030302020204" pitchFamily="66" charset="0"/>
              </a:rPr>
              <a:t>➢</a:t>
            </a:r>
            <a:r>
              <a:rPr lang="en-US" sz="2400" dirty="0">
                <a:latin typeface="Comic Sans MS" panose="030F0702030302020204" pitchFamily="66" charset="0"/>
              </a:rPr>
              <a:t>Volley</a:t>
            </a:r>
            <a:endParaRPr lang="it-IT" sz="2400" dirty="0">
              <a:latin typeface="Comic Sans MS" panose="030F0702030302020204" pitchFamily="66" charset="0"/>
            </a:endParaRPr>
          </a:p>
          <a:p>
            <a:r>
              <a:rPr lang="it-IT" sz="2400" dirty="0">
                <a:latin typeface="Comic Sans MS" panose="030F0702030302020204" pitchFamily="66" charset="0"/>
              </a:rPr>
              <a:t>➢</a:t>
            </a:r>
            <a:r>
              <a:rPr lang="en-US" sz="2400" dirty="0">
                <a:latin typeface="Comic Sans MS" panose="030F0702030302020204" pitchFamily="66" charset="0"/>
              </a:rPr>
              <a:t>Running</a:t>
            </a:r>
            <a:endParaRPr lang="it-IT" sz="2400" dirty="0">
              <a:latin typeface="Comic Sans MS" panose="030F0702030302020204" pitchFamily="66" charset="0"/>
            </a:endParaRPr>
          </a:p>
          <a:p>
            <a:r>
              <a:rPr lang="it-IT" sz="2400" dirty="0">
                <a:latin typeface="Comic Sans MS" panose="030F0702030302020204" pitchFamily="66" charset="0"/>
              </a:rPr>
              <a:t>➢ </a:t>
            </a:r>
            <a:r>
              <a:rPr lang="en-US" sz="2400" dirty="0">
                <a:latin typeface="Comic Sans MS" panose="030F0702030302020204" pitchFamily="66" charset="0"/>
              </a:rPr>
              <a:t>Athletics</a:t>
            </a:r>
            <a:endParaRPr lang="it-IT" sz="2400" dirty="0">
              <a:latin typeface="Comic Sans MS" panose="030F0702030302020204" pitchFamily="66" charset="0"/>
            </a:endParaRPr>
          </a:p>
          <a:p>
            <a:r>
              <a:rPr lang="it-IT" sz="2400" dirty="0">
                <a:latin typeface="Comic Sans MS" panose="030F0702030302020204" pitchFamily="66" charset="0"/>
              </a:rPr>
              <a:t>➢</a:t>
            </a:r>
            <a:r>
              <a:rPr lang="en-US" sz="2400" dirty="0">
                <a:latin typeface="Comic Sans MS" panose="030F0702030302020204" pitchFamily="66" charset="0"/>
              </a:rPr>
              <a:t>Tamburello ball</a:t>
            </a:r>
            <a:endParaRPr lang="it-IT" sz="2400" dirty="0">
              <a:latin typeface="Comic Sans MS" panose="030F0702030302020204" pitchFamily="66" charset="0"/>
            </a:endParaRPr>
          </a:p>
          <a:p>
            <a:r>
              <a:rPr lang="it-IT" sz="2400" dirty="0">
                <a:latin typeface="Comic Sans MS" panose="030F0702030302020204" pitchFamily="66" charset="0"/>
              </a:rPr>
              <a:t>➢</a:t>
            </a:r>
            <a:r>
              <a:rPr lang="en-US" sz="2400" dirty="0">
                <a:latin typeface="Comic Sans MS" panose="030F0702030302020204" pitchFamily="66" charset="0"/>
              </a:rPr>
              <a:t>Cross-country race</a:t>
            </a:r>
            <a:endParaRPr lang="it-IT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 </a:t>
            </a:r>
            <a:endParaRPr lang="it-IT" sz="2400" dirty="0">
              <a:latin typeface="Comic Sans MS" panose="030F0702030302020204" pitchFamily="66" charset="0"/>
            </a:endParaRPr>
          </a:p>
          <a:p>
            <a:pPr marL="0" indent="0"/>
            <a:endParaRPr lang="it-IT" sz="2000" b="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Risultati immagini per pallavo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49080"/>
            <a:ext cx="3716989" cy="2075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8" name="Picture 4" descr="running sport Wallpap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5627">
            <a:off x="474373" y="3717032"/>
            <a:ext cx="4032448" cy="1928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618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6000">
        <p14:glitter pattern="hexagon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dirty="0"/>
            </a:br>
            <a:r>
              <a:rPr lang="en-US" b="1" dirty="0">
                <a:latin typeface="Comic Sans MS" panose="030F0702030302020204" pitchFamily="66" charset="0"/>
              </a:rPr>
              <a:t>STUDENT WEEK  ACTIVITIES </a:t>
            </a:r>
            <a:br>
              <a:rPr lang="it-IT" b="1" dirty="0">
                <a:latin typeface="Comic Sans MS" panose="030F0702030302020204" pitchFamily="66" charset="0"/>
              </a:rPr>
            </a:br>
            <a:endParaRPr lang="it-IT" b="1" dirty="0">
              <a:solidFill>
                <a:srgbClr val="6E94E8"/>
              </a:solidFill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124744"/>
            <a:ext cx="7520940" cy="3579849"/>
          </a:xfrm>
        </p:spPr>
        <p:txBody>
          <a:bodyPr>
            <a:normAutofit lnSpcReduction="10000"/>
          </a:bodyPr>
          <a:lstStyle/>
          <a:p>
            <a:r>
              <a:rPr lang="it-IT" dirty="0">
                <a:latin typeface="Comic Sans MS" panose="030F0702030302020204" pitchFamily="66" charset="0"/>
              </a:rPr>
              <a:t>➢</a:t>
            </a:r>
            <a:r>
              <a:rPr lang="en-US" dirty="0">
                <a:latin typeface="Comic Sans MS" panose="030F0702030302020204" pitchFamily="66" charset="0"/>
              </a:rPr>
              <a:t>THEATRE</a:t>
            </a:r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➢</a:t>
            </a:r>
            <a:r>
              <a:rPr lang="en-US" dirty="0">
                <a:latin typeface="Comic Sans MS" panose="030F0702030302020204" pitchFamily="66" charset="0"/>
              </a:rPr>
              <a:t>CINEMA CLUB</a:t>
            </a:r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➢</a:t>
            </a:r>
            <a:r>
              <a:rPr lang="en-US" dirty="0">
                <a:latin typeface="Comic Sans MS" panose="030F0702030302020204" pitchFamily="66" charset="0"/>
              </a:rPr>
              <a:t>CINEFILOSOFIA  (LEARNING PHILOSOPHY THROUGH </a:t>
            </a:r>
          </a:p>
          <a:p>
            <a:r>
              <a:rPr lang="en-US" dirty="0">
                <a:latin typeface="Comic Sans MS" panose="030F0702030302020204" pitchFamily="66" charset="0"/>
              </a:rPr>
              <a:t>   FILM ANALYSIS)</a:t>
            </a:r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➢</a:t>
            </a:r>
            <a:r>
              <a:rPr lang="en-US" dirty="0">
                <a:latin typeface="Comic Sans MS" panose="030F0702030302020204" pitchFamily="66" charset="0"/>
              </a:rPr>
              <a:t>LECTURES</a:t>
            </a:r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➢</a:t>
            </a:r>
            <a:r>
              <a:rPr lang="en-US" dirty="0">
                <a:latin typeface="Comic Sans MS" panose="030F0702030302020204" pitchFamily="66" charset="0"/>
              </a:rPr>
              <a:t>GROUP WORK LEARNING</a:t>
            </a:r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➢</a:t>
            </a:r>
            <a:r>
              <a:rPr lang="en-US" dirty="0">
                <a:latin typeface="Comic Sans MS" panose="030F0702030302020204" pitchFamily="66" charset="0"/>
              </a:rPr>
              <a:t> MUSIC - PHOTO – WRITING LABS</a:t>
            </a:r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➢</a:t>
            </a:r>
            <a:r>
              <a:rPr lang="en-US" dirty="0">
                <a:latin typeface="Comic Sans MS" panose="030F0702030302020204" pitchFamily="66" charset="0"/>
              </a:rPr>
              <a:t> FINAL SHOW</a:t>
            </a:r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➢ </a:t>
            </a:r>
            <a:r>
              <a:rPr lang="en-US" dirty="0">
                <a:latin typeface="Comic Sans MS" panose="030F0702030302020204" pitchFamily="66" charset="0"/>
              </a:rPr>
              <a:t>SCHOOL BAND</a:t>
            </a:r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>
                <a:latin typeface="Comic Sans MS" panose="030F0702030302020204" pitchFamily="66" charset="0"/>
              </a:rPr>
              <a:t>➢</a:t>
            </a:r>
            <a:r>
              <a:rPr lang="en-US" dirty="0">
                <a:latin typeface="Comic Sans MS" panose="030F0702030302020204" pitchFamily="66" charset="0"/>
              </a:rPr>
              <a:t>NIGHT HAPPENING</a:t>
            </a:r>
            <a:endParaRPr lang="it-IT" dirty="0">
              <a:latin typeface="Comic Sans MS" panose="030F0702030302020204" pitchFamily="66" charset="0"/>
            </a:endParaRPr>
          </a:p>
          <a:p>
            <a:r>
              <a:rPr lang="en-US" dirty="0"/>
              <a:t> </a:t>
            </a:r>
            <a:endParaRPr lang="it-IT" dirty="0"/>
          </a:p>
          <a:p>
            <a:pPr marL="0" indent="0"/>
            <a:endParaRPr lang="it-IT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2232248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https://scontent-mxp1-1.xx.fbcdn.net/v/t34.0-12/22554562_1688217884552990_449669065_n.jpg?oh=3f5974ce2aa612e916b9c1ebb7e163fc&amp;oe=59E9E4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289565"/>
            <a:ext cx="2034280" cy="2381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checker/>
      </p:transition>
    </mc:Choice>
    <mc:Fallback xmlns="">
      <p:transition spd="slow" advClick="0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oli">
  <a:themeElements>
    <a:clrScheme name="Angoli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oli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ol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1235</TotalTime>
  <Words>413</Words>
  <Application>Microsoft Office PowerPoint</Application>
  <PresentationFormat>Presentazione su schermo (4:3)</PresentationFormat>
  <Paragraphs>271</Paragraphs>
  <Slides>27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6" baseType="lpstr">
      <vt:lpstr>Arial</vt:lpstr>
      <vt:lpstr>Calibri</vt:lpstr>
      <vt:lpstr>Comic Sans MS</vt:lpstr>
      <vt:lpstr>Franklin Gothic Book</vt:lpstr>
      <vt:lpstr>Franklin Gothic Medium</vt:lpstr>
      <vt:lpstr>Times New Roman</vt:lpstr>
      <vt:lpstr>Tunga</vt:lpstr>
      <vt:lpstr>Wingdings</vt:lpstr>
      <vt:lpstr>Angoli</vt:lpstr>
      <vt:lpstr>Istituto Magistrale Camillo  Finocchiaro Aprile </vt:lpstr>
      <vt:lpstr> OUR SCHOOL OFFERS TWO COURSES  </vt:lpstr>
      <vt:lpstr> OUR INSTITUTE OFFERS TWO COURSES </vt:lpstr>
      <vt:lpstr> High School of Human Sciences </vt:lpstr>
      <vt:lpstr> HIGH SCHOOL OF HUMAN SCIENCES  </vt:lpstr>
      <vt:lpstr> EXTRA CURRICULAR ACTIVITIES </vt:lpstr>
      <vt:lpstr> EXTRA CURRICULAR ACTIVITIES </vt:lpstr>
      <vt:lpstr>SPORT ACTIVITIES</vt:lpstr>
      <vt:lpstr> STUDENT WEEK  ACTIVITIES  </vt:lpstr>
      <vt:lpstr> SCHOOL-WORK COURSES </vt:lpstr>
      <vt:lpstr>Presentazione standard di PowerPoint</vt:lpstr>
      <vt:lpstr>Presentazione standard di PowerPoint</vt:lpstr>
      <vt:lpstr>Presentazione standard di PowerPoint</vt:lpstr>
      <vt:lpstr>Work – school path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Palermo insegna </vt:lpstr>
      <vt:lpstr>Presentazione standard di PowerPoint</vt:lpstr>
      <vt:lpstr>Presentazione standard di PowerPoint</vt:lpstr>
      <vt:lpstr>Presentazione standard di PowerPoint</vt:lpstr>
      <vt:lpstr>Fibonacci</vt:lpstr>
      <vt:lpstr>Art  lesson </vt:lpstr>
      <vt:lpstr>Art lesson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L’Istituto offre due proposte</dc:title>
  <dc:creator>Titti Giuliana</dc:creator>
  <cp:lastModifiedBy>PIA</cp:lastModifiedBy>
  <cp:revision>64</cp:revision>
  <dcterms:created xsi:type="dcterms:W3CDTF">2017-01-11T13:49:51Z</dcterms:created>
  <dcterms:modified xsi:type="dcterms:W3CDTF">2018-09-05T21:15:36Z</dcterms:modified>
</cp:coreProperties>
</file>